
<file path=[Content_Types].xml><?xml version="1.0" encoding="utf-8"?>
<Types xmlns="http://schemas.openxmlformats.org/package/2006/content-types"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42" r:id="rId1"/>
    <p:sldMasterId id="2147484354" r:id="rId2"/>
  </p:sldMasterIdLst>
  <p:sldIdLst>
    <p:sldId id="256" r:id="rId3"/>
    <p:sldId id="276" r:id="rId4"/>
    <p:sldId id="277" r:id="rId5"/>
    <p:sldId id="278" r:id="rId6"/>
    <p:sldId id="269" r:id="rId7"/>
    <p:sldId id="270" r:id="rId8"/>
    <p:sldId id="271" r:id="rId9"/>
    <p:sldId id="272" r:id="rId10"/>
    <p:sldId id="273" r:id="rId11"/>
    <p:sldId id="274" r:id="rId12"/>
    <p:sldId id="293" r:id="rId13"/>
    <p:sldId id="292" r:id="rId14"/>
    <p:sldId id="294" r:id="rId15"/>
    <p:sldId id="280" r:id="rId16"/>
    <p:sldId id="281" r:id="rId17"/>
    <p:sldId id="283" r:id="rId18"/>
    <p:sldId id="279" r:id="rId19"/>
    <p:sldId id="284" r:id="rId20"/>
    <p:sldId id="286" r:id="rId21"/>
    <p:sldId id="285" r:id="rId22"/>
    <p:sldId id="287" r:id="rId23"/>
    <p:sldId id="288" r:id="rId24"/>
    <p:sldId id="289" r:id="rId25"/>
    <p:sldId id="290" r:id="rId26"/>
    <p:sldId id="295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38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9D41380-5171-47DD-B888-A280B6E97147}" type="datetimeFigureOut">
              <a:rPr lang="en-US" smtClean="0"/>
              <a:pPr/>
              <a:t>5/20/2024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7B8A5B5-5C0F-4D33-BC7B-2D1D1F8B0F7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2007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>
                <a:solidFill>
                  <a:srgbClr val="A6B727"/>
                </a:solidFill>
              </a:rPr>
              <a:pPr/>
              <a:t>5/20/2024</a:t>
            </a:fld>
            <a:endParaRPr lang="en-US">
              <a:solidFill>
                <a:srgbClr val="A6B72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A6B72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>
                <a:solidFill>
                  <a:srgbClr val="A6B727"/>
                </a:solidFill>
              </a:rPr>
              <a:pPr/>
              <a:t>‹#›</a:t>
            </a:fld>
            <a:endParaRPr lang="en-US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515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>
                <a:solidFill>
                  <a:srgbClr val="A6B727"/>
                </a:solidFill>
              </a:rPr>
              <a:pPr/>
              <a:t>5/20/2024</a:t>
            </a:fld>
            <a:endParaRPr lang="en-US">
              <a:solidFill>
                <a:srgbClr val="A6B72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A6B72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>
                <a:solidFill>
                  <a:srgbClr val="A6B727"/>
                </a:solidFill>
              </a:rPr>
              <a:pPr/>
              <a:t>‹#›</a:t>
            </a:fld>
            <a:endParaRPr lang="en-US">
              <a:solidFill>
                <a:srgbClr val="A6B727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4108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>
                <a:solidFill>
                  <a:srgbClr val="A6B727"/>
                </a:solidFill>
              </a:rPr>
              <a:pPr/>
              <a:t>5/20/2024</a:t>
            </a:fld>
            <a:endParaRPr lang="en-US">
              <a:solidFill>
                <a:srgbClr val="A6B72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A6B72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>
                <a:solidFill>
                  <a:srgbClr val="A6B727"/>
                </a:solidFill>
              </a:rPr>
              <a:pPr/>
              <a:t>‹#›</a:t>
            </a:fld>
            <a:endParaRPr lang="en-US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659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>
                <a:solidFill>
                  <a:srgbClr val="A6B727"/>
                </a:solidFill>
              </a:rPr>
              <a:pPr/>
              <a:t>5/20/2024</a:t>
            </a:fld>
            <a:endParaRPr lang="en-US">
              <a:solidFill>
                <a:srgbClr val="A6B72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A6B72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>
                <a:solidFill>
                  <a:srgbClr val="A6B727"/>
                </a:solidFill>
              </a:rPr>
              <a:pPr/>
              <a:t>‹#›</a:t>
            </a:fld>
            <a:endParaRPr lang="en-US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611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>
                <a:solidFill>
                  <a:srgbClr val="A6B727"/>
                </a:solidFill>
              </a:rPr>
              <a:pPr/>
              <a:t>5/20/2024</a:t>
            </a:fld>
            <a:endParaRPr lang="en-US">
              <a:solidFill>
                <a:srgbClr val="A6B72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A6B72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>
                <a:solidFill>
                  <a:srgbClr val="A6B727"/>
                </a:solidFill>
              </a:rPr>
              <a:pPr/>
              <a:t>‹#›</a:t>
            </a:fld>
            <a:endParaRPr lang="en-US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521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>
                <a:solidFill>
                  <a:srgbClr val="A6B727"/>
                </a:solidFill>
              </a:rPr>
              <a:pPr/>
              <a:t>5/20/2024</a:t>
            </a:fld>
            <a:endParaRPr lang="en-US">
              <a:solidFill>
                <a:srgbClr val="A6B72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A6B72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>
                <a:solidFill>
                  <a:srgbClr val="A6B727"/>
                </a:solidFill>
              </a:rPr>
              <a:pPr/>
              <a:t>‹#›</a:t>
            </a:fld>
            <a:endParaRPr lang="en-US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879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>
                <a:solidFill>
                  <a:srgbClr val="A6B727"/>
                </a:solidFill>
              </a:rPr>
              <a:pPr/>
              <a:t>5/20/2024</a:t>
            </a:fld>
            <a:endParaRPr lang="en-US">
              <a:solidFill>
                <a:srgbClr val="A6B72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A6B72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>
                <a:solidFill>
                  <a:srgbClr val="A6B727"/>
                </a:solidFill>
              </a:rPr>
              <a:pPr/>
              <a:t>‹#›</a:t>
            </a:fld>
            <a:endParaRPr lang="en-US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486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>
                <a:solidFill>
                  <a:srgbClr val="A6B727"/>
                </a:solidFill>
              </a:rPr>
              <a:pPr/>
              <a:t>5/20/2024</a:t>
            </a:fld>
            <a:endParaRPr lang="en-US">
              <a:solidFill>
                <a:srgbClr val="A6B72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A6B72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>
                <a:solidFill>
                  <a:srgbClr val="A6B727"/>
                </a:solidFill>
              </a:rPr>
              <a:pPr/>
              <a:t>‹#›</a:t>
            </a:fld>
            <a:endParaRPr lang="en-US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369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>
                <a:solidFill>
                  <a:srgbClr val="A6B727"/>
                </a:solidFill>
              </a:rPr>
              <a:pPr/>
              <a:t>5/20/2024</a:t>
            </a:fld>
            <a:endParaRPr lang="en-US">
              <a:solidFill>
                <a:srgbClr val="A6B72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A6B72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>
                <a:solidFill>
                  <a:srgbClr val="A6B727"/>
                </a:solidFill>
              </a:rPr>
              <a:pPr/>
              <a:t>‹#›</a:t>
            </a:fld>
            <a:endParaRPr lang="en-US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581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>
                <a:solidFill>
                  <a:srgbClr val="A6B727"/>
                </a:solidFill>
              </a:rPr>
              <a:pPr/>
              <a:t>5/20/2024</a:t>
            </a:fld>
            <a:endParaRPr lang="en-US">
              <a:solidFill>
                <a:srgbClr val="A6B72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A6B72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>
                <a:solidFill>
                  <a:srgbClr val="A6B727"/>
                </a:solidFill>
              </a:rPr>
              <a:pPr/>
              <a:t>‹#›</a:t>
            </a:fld>
            <a:endParaRPr lang="en-US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1837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9D41380-5171-47DD-B888-A280B6E97147}" type="datetimeFigureOut">
              <a:rPr lang="en-US" smtClean="0"/>
              <a:pPr/>
              <a:t>5/20/2024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7B8A5B5-5C0F-4D33-BC7B-2D1D1F8B0F7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40055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>
                <a:solidFill>
                  <a:srgbClr val="A6B727"/>
                </a:solidFill>
              </a:rPr>
              <a:pPr/>
              <a:t>5/20/2024</a:t>
            </a:fld>
            <a:endParaRPr lang="en-US">
              <a:solidFill>
                <a:srgbClr val="A6B72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A6B72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>
                <a:solidFill>
                  <a:srgbClr val="A6B727"/>
                </a:solidFill>
              </a:rPr>
              <a:pPr/>
              <a:t>‹#›</a:t>
            </a:fld>
            <a:endParaRPr lang="en-US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5879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>
                <a:solidFill>
                  <a:srgbClr val="A6B727"/>
                </a:solidFill>
              </a:rPr>
              <a:pPr/>
              <a:t>5/20/2024</a:t>
            </a:fld>
            <a:endParaRPr lang="en-US">
              <a:solidFill>
                <a:srgbClr val="A6B72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A6B72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>
                <a:solidFill>
                  <a:srgbClr val="A6B727"/>
                </a:solidFill>
              </a:rPr>
              <a:pPr/>
              <a:t>‹#›</a:t>
            </a:fld>
            <a:endParaRPr lang="en-US">
              <a:solidFill>
                <a:srgbClr val="A6B727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73610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>
                <a:solidFill>
                  <a:srgbClr val="A6B727"/>
                </a:solidFill>
              </a:rPr>
              <a:pPr/>
              <a:t>5/20/2024</a:t>
            </a:fld>
            <a:endParaRPr lang="en-US">
              <a:solidFill>
                <a:srgbClr val="A6B72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A6B72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>
                <a:solidFill>
                  <a:srgbClr val="A6B727"/>
                </a:solidFill>
              </a:rPr>
              <a:pPr/>
              <a:t>‹#›</a:t>
            </a:fld>
            <a:endParaRPr lang="en-US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2550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>
                <a:solidFill>
                  <a:srgbClr val="A6B727"/>
                </a:solidFill>
              </a:rPr>
              <a:pPr/>
              <a:t>5/20/2024</a:t>
            </a:fld>
            <a:endParaRPr lang="en-US">
              <a:solidFill>
                <a:srgbClr val="A6B72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A6B72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>
                <a:solidFill>
                  <a:srgbClr val="A6B727"/>
                </a:solidFill>
              </a:rPr>
              <a:pPr/>
              <a:t>‹#›</a:t>
            </a:fld>
            <a:endParaRPr lang="en-US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5637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>
                <a:solidFill>
                  <a:srgbClr val="A6B727"/>
                </a:solidFill>
              </a:rPr>
              <a:pPr/>
              <a:t>5/20/2024</a:t>
            </a:fld>
            <a:endParaRPr lang="en-US">
              <a:solidFill>
                <a:srgbClr val="A6B72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A6B72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>
                <a:solidFill>
                  <a:srgbClr val="A6B727"/>
                </a:solidFill>
              </a:rPr>
              <a:pPr/>
              <a:t>‹#›</a:t>
            </a:fld>
            <a:endParaRPr lang="en-US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65214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>
                <a:solidFill>
                  <a:srgbClr val="A6B727"/>
                </a:solidFill>
              </a:rPr>
              <a:pPr/>
              <a:t>5/20/2024</a:t>
            </a:fld>
            <a:endParaRPr lang="en-US">
              <a:solidFill>
                <a:srgbClr val="A6B72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A6B72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>
                <a:solidFill>
                  <a:srgbClr val="A6B727"/>
                </a:solidFill>
              </a:rPr>
              <a:pPr/>
              <a:t>‹#›</a:t>
            </a:fld>
            <a:endParaRPr lang="en-US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4490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>
                <a:solidFill>
                  <a:srgbClr val="A6B727"/>
                </a:solidFill>
              </a:rPr>
              <a:pPr/>
              <a:t>5/20/2024</a:t>
            </a:fld>
            <a:endParaRPr lang="en-US">
              <a:solidFill>
                <a:srgbClr val="A6B72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A6B72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>
                <a:solidFill>
                  <a:srgbClr val="A6B727"/>
                </a:solidFill>
              </a:rPr>
              <a:pPr/>
              <a:t>‹#›</a:t>
            </a:fld>
            <a:endParaRPr lang="en-US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9887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>
                <a:solidFill>
                  <a:srgbClr val="A6B727"/>
                </a:solidFill>
              </a:rPr>
              <a:pPr/>
              <a:t>5/20/2024</a:t>
            </a:fld>
            <a:endParaRPr lang="en-US">
              <a:solidFill>
                <a:srgbClr val="A6B72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A6B72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>
                <a:solidFill>
                  <a:srgbClr val="A6B727"/>
                </a:solidFill>
              </a:rPr>
              <a:pPr/>
              <a:t>‹#›</a:t>
            </a:fld>
            <a:endParaRPr lang="en-US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4553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>
                <a:solidFill>
                  <a:srgbClr val="A6B727"/>
                </a:solidFill>
              </a:rPr>
              <a:pPr/>
              <a:t>5/20/2024</a:t>
            </a:fld>
            <a:endParaRPr lang="en-US">
              <a:solidFill>
                <a:srgbClr val="A6B72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A6B72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>
                <a:solidFill>
                  <a:srgbClr val="A6B727"/>
                </a:solidFill>
              </a:rPr>
              <a:pPr/>
              <a:t>‹#›</a:t>
            </a:fld>
            <a:endParaRPr lang="en-US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7985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>
                <a:solidFill>
                  <a:srgbClr val="A6B727"/>
                </a:solidFill>
              </a:rPr>
              <a:pPr/>
              <a:t>5/20/2024</a:t>
            </a:fld>
            <a:endParaRPr lang="en-US">
              <a:solidFill>
                <a:srgbClr val="A6B72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A6B72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>
                <a:solidFill>
                  <a:srgbClr val="A6B727"/>
                </a:solidFill>
              </a:rPr>
              <a:pPr/>
              <a:t>‹#›</a:t>
            </a:fld>
            <a:endParaRPr lang="en-US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514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B9D41380-5171-47DD-B888-A280B6E97147}" type="datetimeFigureOut">
              <a:rPr lang="en-US" smtClean="0">
                <a:solidFill>
                  <a:srgbClr val="A6B727"/>
                </a:solidFill>
              </a:rPr>
              <a:pPr/>
              <a:t>5/20/2024</a:t>
            </a:fld>
            <a:endParaRPr lang="en-US">
              <a:solidFill>
                <a:srgbClr val="A6B72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>
              <a:solidFill>
                <a:srgbClr val="A6B72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D7B8A5B5-5C0F-4D33-BC7B-2D1D1F8B0F78}" type="slidenum">
              <a:rPr lang="en-US" smtClean="0">
                <a:solidFill>
                  <a:srgbClr val="A6B727"/>
                </a:solidFill>
              </a:rPr>
              <a:pPr/>
              <a:t>‹#›</a:t>
            </a:fld>
            <a:endParaRPr lang="en-US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982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3" r:id="rId1"/>
    <p:sldLayoutId id="2147484344" r:id="rId2"/>
    <p:sldLayoutId id="2147484345" r:id="rId3"/>
    <p:sldLayoutId id="2147484346" r:id="rId4"/>
    <p:sldLayoutId id="2147484347" r:id="rId5"/>
    <p:sldLayoutId id="2147484348" r:id="rId6"/>
    <p:sldLayoutId id="2147484349" r:id="rId7"/>
    <p:sldLayoutId id="2147484350" r:id="rId8"/>
    <p:sldLayoutId id="2147484351" r:id="rId9"/>
    <p:sldLayoutId id="2147484352" r:id="rId10"/>
    <p:sldLayoutId id="214748435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B9D41380-5171-47DD-B888-A280B6E97147}" type="datetimeFigureOut">
              <a:rPr lang="en-US" smtClean="0">
                <a:solidFill>
                  <a:srgbClr val="A6B727"/>
                </a:solidFill>
              </a:rPr>
              <a:pPr/>
              <a:t>5/20/2024</a:t>
            </a:fld>
            <a:endParaRPr lang="en-US">
              <a:solidFill>
                <a:srgbClr val="A6B72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>
              <a:solidFill>
                <a:srgbClr val="A6B72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D7B8A5B5-5C0F-4D33-BC7B-2D1D1F8B0F78}" type="slidenum">
              <a:rPr lang="en-US" smtClean="0">
                <a:solidFill>
                  <a:srgbClr val="A6B727"/>
                </a:solidFill>
              </a:rPr>
              <a:pPr/>
              <a:t>‹#›</a:t>
            </a:fld>
            <a:endParaRPr lang="en-US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769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5" r:id="rId1"/>
    <p:sldLayoutId id="2147484356" r:id="rId2"/>
    <p:sldLayoutId id="2147484357" r:id="rId3"/>
    <p:sldLayoutId id="2147484358" r:id="rId4"/>
    <p:sldLayoutId id="2147484359" r:id="rId5"/>
    <p:sldLayoutId id="2147484360" r:id="rId6"/>
    <p:sldLayoutId id="2147484361" r:id="rId7"/>
    <p:sldLayoutId id="2147484362" r:id="rId8"/>
    <p:sldLayoutId id="2147484363" r:id="rId9"/>
    <p:sldLayoutId id="2147484364" r:id="rId10"/>
    <p:sldLayoutId id="214748436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7072" y="1871132"/>
            <a:ext cx="7528264" cy="2949444"/>
          </a:xfrm>
        </p:spPr>
        <p:txBody>
          <a:bodyPr>
            <a:normAutofit fontScale="90000"/>
          </a:bodyPr>
          <a:lstStyle/>
          <a:p>
            <a:r>
              <a:rPr lang="en-US" altLang="zh-TW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lang="zh-HK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齊</a:t>
            </a:r>
            <a:r>
              <a:rPr lang="zh-HK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委身，獻活</a:t>
            </a:r>
            <a:r>
              <a:rPr lang="zh-HK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祭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】</a:t>
            </a:r>
            <a:r>
              <a:rPr lang="en-US" altLang="zh-HK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/>
            </a:r>
            <a:br>
              <a:rPr lang="en-US" altLang="zh-HK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</a:br>
            <a:r>
              <a:rPr lang="zh-TW" altLang="en-US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交際</a:t>
            </a:r>
            <a:r>
              <a:rPr lang="en-US" altLang="zh-HK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/>
            </a:r>
            <a:br>
              <a:rPr lang="en-US" altLang="zh-HK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HK" sz="3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/>
            </a:r>
            <a:br>
              <a:rPr lang="en-US" altLang="zh-HK" sz="3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</a:br>
            <a:r>
              <a:rPr lang="zh-TW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羅馬書</a:t>
            </a:r>
            <a:r>
              <a:rPr lang="en-CA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</a:t>
            </a:r>
            <a:r>
              <a:rPr lang="en-US" altLang="zh-TW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3-5, 9-10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599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5622" y="621434"/>
            <a:ext cx="10520039" cy="6117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歸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心禱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告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隨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呼吸循環默念禱告，幫助自己安靜和專注，並默想禱文，省察生活</a:t>
            </a:r>
            <a:endParaRPr lang="en-US" altLang="zh-TW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（吸  </a:t>
            </a:r>
            <a:r>
              <a:rPr lang="en-US" altLang="zh-TW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2   3   4  </a:t>
            </a: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停 停 呼  </a:t>
            </a:r>
            <a:r>
              <a:rPr lang="en-US" altLang="zh-TW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2   3   4  </a:t>
            </a: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停 停）</a:t>
            </a:r>
            <a:endParaRPr lang="en-US" altLang="zh-TW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altLang="zh-TW" sz="4500" b="1" i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3200" b="1" i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呼氣時</a:t>
            </a:r>
            <a:r>
              <a:rPr lang="zh-TW" altLang="en-US" sz="6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　不效法世界</a:t>
            </a:r>
            <a:endParaRPr lang="en-US" altLang="zh-TW" sz="6000" b="1" dirty="0">
              <a:solidFill>
                <a:srgbClr val="FF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3200" b="1" i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吸</a:t>
            </a:r>
            <a:r>
              <a:rPr lang="zh-TW" altLang="en-US" sz="3200" b="1" i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氣時</a:t>
            </a:r>
            <a:r>
              <a:rPr lang="zh-TW" altLang="en-US" sz="6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　察驗神旨</a:t>
            </a:r>
            <a:r>
              <a:rPr lang="zh-TW" alt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意</a:t>
            </a:r>
            <a:endParaRPr lang="en-US" sz="60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r">
              <a:lnSpc>
                <a:spcPct val="90000"/>
              </a:lnSpc>
            </a:pPr>
            <a:r>
              <a:rPr lang="zh-TW" altLang="en-US" sz="4500" dirty="0" smtClean="0">
                <a:solidFill>
                  <a:srgbClr val="DDDDDD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１</a:t>
            </a:r>
            <a:endParaRPr lang="en-US" sz="4500" dirty="0">
              <a:solidFill>
                <a:srgbClr val="DDDDDD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994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5622" y="621434"/>
            <a:ext cx="10520039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歸心禱告</a:t>
            </a:r>
            <a:endParaRPr lang="en-US" altLang="zh-TW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altLang="zh-TW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隨呼吸循環默念禱告，幫助自己安靜和專注，並默想禱文，省察生活</a:t>
            </a:r>
            <a:endParaRPr lang="en-US" altLang="zh-TW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（吸  </a:t>
            </a:r>
            <a:r>
              <a:rPr lang="en-US" altLang="zh-TW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2   3   4  </a:t>
            </a: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停 停 呼  </a:t>
            </a:r>
            <a:r>
              <a:rPr lang="en-US" altLang="zh-TW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2   3   4  </a:t>
            </a: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停 停）</a:t>
            </a:r>
            <a:endParaRPr lang="en-US" altLang="zh-TW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altLang="zh-TW" sz="4500" b="1" i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3200" b="1" i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呼氣時</a:t>
            </a:r>
            <a:r>
              <a:rPr lang="zh-TW" altLang="en-US" sz="6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　不效法世界</a:t>
            </a:r>
            <a:endParaRPr lang="en-US" altLang="zh-TW" sz="6000" b="1" dirty="0">
              <a:solidFill>
                <a:srgbClr val="FF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3200" b="1" i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吸</a:t>
            </a:r>
            <a:r>
              <a:rPr lang="zh-TW" altLang="en-US" sz="3200" b="1" i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氣時</a:t>
            </a:r>
            <a:r>
              <a:rPr lang="zh-TW" altLang="en-US" sz="6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　察驗神旨意</a:t>
            </a:r>
            <a:endParaRPr lang="en-US" sz="60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2" name="Meditation Music 1 minut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351521" y="64516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590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000"/>
    </mc:Choice>
    <mc:Fallback xmlns="">
      <p:transition spd="slow" advTm="6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2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4795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5622" y="621434"/>
            <a:ext cx="10520039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歸心禱告</a:t>
            </a:r>
            <a:endParaRPr lang="en-US" altLang="zh-TW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altLang="zh-TW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隨呼吸循環默念禱告，幫助自己安靜和專注，並默想禱文，省察生活</a:t>
            </a:r>
            <a:endParaRPr lang="en-US" altLang="zh-TW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（吸  </a:t>
            </a:r>
            <a:r>
              <a:rPr lang="en-US" altLang="zh-TW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2   3   4  </a:t>
            </a: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停 停 呼  </a:t>
            </a:r>
            <a:r>
              <a:rPr lang="en-US" altLang="zh-TW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2   3   4  </a:t>
            </a: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停 停）</a:t>
            </a:r>
            <a:endParaRPr lang="en-US" altLang="zh-TW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altLang="zh-TW" sz="4500" b="1" i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3200" b="1" i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呼</a:t>
            </a:r>
            <a:r>
              <a:rPr lang="zh-TW" altLang="en-US" sz="3200" b="1" i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氣時</a:t>
            </a:r>
            <a:r>
              <a:rPr lang="zh-TW" altLang="en-US" sz="6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　不效法世界</a:t>
            </a:r>
            <a:endParaRPr lang="en-US" altLang="zh-TW" sz="6000" b="1" dirty="0">
              <a:solidFill>
                <a:srgbClr val="FF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3200" b="1" i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吸氣時</a:t>
            </a:r>
            <a:r>
              <a:rPr lang="zh-TW" altLang="en-US" sz="6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　察驗神旨意</a:t>
            </a:r>
            <a:endParaRPr lang="en-US" sz="60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6597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5622" y="621434"/>
            <a:ext cx="10520039" cy="57015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en-US" sz="4500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默想</a:t>
            </a:r>
            <a:endParaRPr lang="en-US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信徒群體與社交群體有何分別</a:t>
            </a: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？</a:t>
            </a:r>
            <a:endParaRPr lang="en-US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r">
              <a:lnSpc>
                <a:spcPct val="90000"/>
              </a:lnSpc>
            </a:pPr>
            <a:r>
              <a:rPr lang="en-US" altLang="zh-TW" sz="4500" dirty="0" smtClean="0">
                <a:solidFill>
                  <a:srgbClr val="DDDDDD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</a:t>
            </a:r>
            <a:endParaRPr lang="en-US" sz="4500" dirty="0">
              <a:solidFill>
                <a:srgbClr val="DDDDDD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6662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5622" y="621434"/>
            <a:ext cx="10520039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en-US" sz="4500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默想</a:t>
            </a:r>
            <a:endParaRPr lang="en-US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信徒群體與社交群體有何分別？</a:t>
            </a:r>
            <a:endParaRPr lang="en-US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2" name="Meditation Music 1 minut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351521" y="64516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683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000"/>
    </mc:Choice>
    <mc:Fallback xmlns="">
      <p:transition spd="slow" advTm="6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2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5102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5622" y="621434"/>
            <a:ext cx="10520039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en-US" sz="4500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請分享</a:t>
            </a:r>
            <a:endParaRPr lang="en-US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信徒群體與社交群體有何分別？</a:t>
            </a:r>
            <a:endParaRPr lang="en-US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2312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en-US" altLang="zh-TW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v.1</a:t>
            </a:r>
          </a:p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神拯救了我們，便要以生命和生活作活祭</a:t>
            </a: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>
              <a:lnSpc>
                <a:spcPct val="90000"/>
              </a:lnSpc>
              <a:spcBef>
                <a:spcPct val="0"/>
              </a:spcBef>
              <a:defRPr/>
            </a:pP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en-US" altLang="zh-TW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v.2</a:t>
            </a:r>
          </a:p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藉容讓聖靈改變心思意念，去舊營新</a:t>
            </a: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>
              <a:lnSpc>
                <a:spcPct val="90000"/>
              </a:lnSpc>
              <a:spcBef>
                <a:spcPct val="0"/>
              </a:spcBef>
              <a:defRPr/>
            </a:pP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en-US" altLang="zh-TW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v.3…</a:t>
            </a:r>
          </a:p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聖經隨</a:t>
            </a:r>
            <a:r>
              <a:rPr lang="zh-TW" altLang="en-US" sz="4500" b="1" dirty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即敍</a:t>
            </a: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述群體生活，引申群體的重要</a:t>
            </a:r>
            <a:endParaRPr lang="en-US" altLang="zh-TW" sz="4500" b="1" dirty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81955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4455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羅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馬書</a:t>
            </a:r>
            <a:r>
              <a:rPr lang="en-CA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12:3-5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CA" sz="4500" b="1" baseline="30000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我憑著所賜我的恩對你們各人說：不要</a:t>
            </a:r>
            <a:r>
              <a:rPr lang="zh-TW" altLang="en-US" sz="45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看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自己過於所當</a:t>
            </a:r>
            <a:r>
              <a:rPr lang="zh-TW" altLang="en-US" sz="45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看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的，要照著神所分給各人信心的大小，</a:t>
            </a:r>
            <a:r>
              <a:rPr lang="zh-TW" altLang="en-US" sz="45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看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得合乎中道。</a:t>
            </a:r>
            <a:r>
              <a:rPr lang="en-CA" sz="4500" b="1" baseline="30000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正如我們一個身子上有好些肢體，肢體也不都是一樣的用處。</a:t>
            </a:r>
            <a:r>
              <a:rPr lang="en-CA" sz="4500" b="1" baseline="30000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我們這許多人，</a:t>
            </a:r>
            <a:r>
              <a:rPr lang="zh-TW" altLang="en-US" sz="45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在基督裡成為一身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TW" altLang="en-US" sz="45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互相聯絡作肢體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，也是如此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034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4455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神賜人恩賜為要使用，但使用場所是由基督的身體開始</a:t>
            </a: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身</a:t>
            </a:r>
            <a:r>
              <a:rPr lang="zh-TW" altLang="en-US" sz="4500" b="1" dirty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體是基</a:t>
            </a: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督，信徒藉信進入基督身</a:t>
            </a:r>
            <a:r>
              <a:rPr lang="zh-TW" altLang="en-US" sz="4500" b="1" dirty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體，與其他信徒連結，因此信仰必然是根基</a:t>
            </a:r>
            <a:endParaRPr lang="en-US" altLang="zh-TW" sz="4500" b="1" dirty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人與人不同，首先要有正確</a:t>
            </a:r>
            <a:r>
              <a:rPr lang="zh-TW" altLang="en-US" sz="45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自視觀</a:t>
            </a: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「看」</a:t>
            </a: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461963" indent="-461963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看自己過於所當看的：不合宜的</a:t>
            </a: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461963" indent="-461963">
              <a:lnSpc>
                <a:spcPct val="90000"/>
              </a:lnSpc>
              <a:spcBef>
                <a:spcPct val="0"/>
              </a:spcBef>
              <a:defRPr/>
            </a:pPr>
            <a:r>
              <a:rPr lang="en-US" altLang="zh-TW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	</a:t>
            </a: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　　　　　　　　　　多</a:t>
            </a:r>
            <a:r>
              <a:rPr lang="en-US" altLang="zh-TW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/</a:t>
            </a: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少</a:t>
            </a:r>
            <a:r>
              <a:rPr lang="en-US" altLang="zh-TW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/</a:t>
            </a: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大</a:t>
            </a:r>
            <a:r>
              <a:rPr lang="en-US" altLang="zh-TW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/</a:t>
            </a: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小</a:t>
            </a: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7421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請分享</a:t>
            </a: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>
              <a:lnSpc>
                <a:spcPct val="90000"/>
              </a:lnSpc>
              <a:spcBef>
                <a:spcPct val="0"/>
              </a:spcBef>
              <a:defRPr/>
            </a:pP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「看</a:t>
            </a:r>
            <a:r>
              <a:rPr lang="zh-TW" altLang="en-US" sz="4500" b="1" dirty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自己過於所當看</a:t>
            </a: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的」</a:t>
            </a: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不</a:t>
            </a:r>
            <a:r>
              <a:rPr lang="zh-TW" altLang="en-US" sz="4500" b="1" dirty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合宜</a:t>
            </a: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的多</a:t>
            </a:r>
            <a:r>
              <a:rPr lang="en-US" altLang="zh-TW" sz="4500" b="1" dirty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/</a:t>
            </a:r>
            <a:r>
              <a:rPr lang="zh-TW" altLang="en-US" sz="4500" b="1" dirty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少</a:t>
            </a:r>
            <a:r>
              <a:rPr lang="en-US" altLang="zh-TW" sz="4500" b="1" dirty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/</a:t>
            </a:r>
            <a:r>
              <a:rPr lang="zh-TW" altLang="en-US" sz="4500" b="1" dirty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大</a:t>
            </a:r>
            <a:r>
              <a:rPr lang="en-US" altLang="zh-TW" sz="4500" b="1" dirty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/</a:t>
            </a: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小</a:t>
            </a: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會帶來甚麼問題？</a:t>
            </a:r>
            <a:endParaRPr lang="en-US" altLang="zh-TW" sz="4500" b="1" dirty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>
              <a:lnSpc>
                <a:spcPct val="90000"/>
              </a:lnSpc>
              <a:spcBef>
                <a:spcPct val="0"/>
              </a:spcBef>
              <a:defRPr/>
            </a:pP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46821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57015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哥林多前書</a:t>
            </a:r>
            <a:r>
              <a:rPr lang="en-US" altLang="zh-TW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12:14-27</a:t>
            </a: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提醒我們：</a:t>
            </a: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685800" indent="-685800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我不是手，所以不屬身子 </a:t>
            </a:r>
            <a:r>
              <a:rPr lang="en-US" altLang="zh-TW" sz="30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(</a:t>
            </a:r>
            <a:r>
              <a:rPr lang="zh-TW" altLang="en-US" sz="30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不關心</a:t>
            </a:r>
            <a:r>
              <a:rPr lang="en-US" altLang="zh-TW" sz="30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, </a:t>
            </a:r>
            <a:r>
              <a:rPr lang="zh-TW" altLang="en-US" sz="30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歧視</a:t>
            </a:r>
            <a:r>
              <a:rPr lang="en-US" altLang="zh-TW" sz="30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)</a:t>
            </a:r>
          </a:p>
          <a:p>
            <a:pPr marL="685800" indent="-685800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神隨自己意思把肢體俱各安排在身上 </a:t>
            </a:r>
            <a:r>
              <a:rPr lang="en-US" altLang="zh-TW" sz="30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(</a:t>
            </a:r>
            <a:r>
              <a:rPr lang="zh-TW" altLang="en-US" sz="30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主權</a:t>
            </a:r>
            <a:r>
              <a:rPr lang="en-US" altLang="zh-TW" sz="30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)</a:t>
            </a:r>
          </a:p>
          <a:p>
            <a:pPr marL="685800" indent="-685800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若都是一個肢體，身子在那裡 </a:t>
            </a:r>
            <a:r>
              <a:rPr lang="en-US" altLang="zh-TW" sz="30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(</a:t>
            </a:r>
            <a:r>
              <a:rPr lang="zh-TW" altLang="en-US" sz="30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學習欣賞</a:t>
            </a:r>
            <a:r>
              <a:rPr lang="en-US" altLang="zh-TW" sz="30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)</a:t>
            </a:r>
          </a:p>
          <a:p>
            <a:pPr marL="685800" indent="-685800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肢體雖多仍是一個身子 </a:t>
            </a:r>
            <a:r>
              <a:rPr lang="en-US" altLang="zh-TW" sz="30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(</a:t>
            </a:r>
            <a:r>
              <a:rPr lang="zh-TW" altLang="en-US" sz="30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合一</a:t>
            </a:r>
            <a:r>
              <a:rPr lang="en-US" altLang="zh-TW" sz="30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)</a:t>
            </a:r>
          </a:p>
          <a:p>
            <a:pPr marL="685800" indent="-685800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以為軟弱的，更是不可少 </a:t>
            </a:r>
            <a:r>
              <a:rPr lang="en-US" altLang="zh-TW" sz="30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(</a:t>
            </a:r>
            <a:r>
              <a:rPr lang="zh-TW" altLang="en-US" sz="30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成長必經</a:t>
            </a:r>
            <a:r>
              <a:rPr lang="en-US" altLang="zh-TW" sz="30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, </a:t>
            </a:r>
            <a:r>
              <a:rPr lang="zh-TW" altLang="en-US" sz="30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初信</a:t>
            </a:r>
            <a:r>
              <a:rPr lang="en-US" altLang="zh-TW" sz="30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)</a:t>
            </a:r>
          </a:p>
          <a:p>
            <a:pPr marL="685800" indent="-685800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看為不體面的，越發給他加上體面 </a:t>
            </a:r>
            <a:r>
              <a:rPr lang="en-US" altLang="zh-TW" sz="30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(</a:t>
            </a:r>
            <a:r>
              <a:rPr lang="zh-TW" altLang="en-US" sz="30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學建</a:t>
            </a:r>
            <a:r>
              <a:rPr lang="zh-TW" altLang="en-US" sz="3000" b="1" dirty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立</a:t>
            </a:r>
            <a:r>
              <a:rPr lang="en-US" altLang="zh-TW" sz="30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)</a:t>
            </a:r>
          </a:p>
          <a:p>
            <a:pPr marL="685800" indent="-685800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總要彼此相顧 </a:t>
            </a:r>
            <a:r>
              <a:rPr lang="en-US" altLang="zh-TW" sz="30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(</a:t>
            </a:r>
            <a:r>
              <a:rPr lang="zh-TW" altLang="en-US" sz="30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實踐相愛</a:t>
            </a:r>
            <a:r>
              <a:rPr lang="en-US" altLang="zh-TW" sz="30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, </a:t>
            </a:r>
            <a:r>
              <a:rPr lang="zh-TW" altLang="en-US" sz="30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以行動作見證</a:t>
            </a:r>
            <a:r>
              <a:rPr lang="en-US" altLang="zh-TW" sz="30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)</a:t>
            </a:r>
          </a:p>
          <a:p>
            <a:pPr marL="685800" indent="-685800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一同受苦，一同快樂 </a:t>
            </a:r>
            <a:r>
              <a:rPr lang="en-US" altLang="zh-TW" sz="30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(</a:t>
            </a:r>
            <a:r>
              <a:rPr lang="zh-TW" altLang="en-US" sz="30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同理心</a:t>
            </a:r>
            <a:r>
              <a:rPr lang="en-US" altLang="zh-TW" sz="30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, </a:t>
            </a:r>
            <a:r>
              <a:rPr lang="zh-TW" altLang="en-US" sz="30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有關係</a:t>
            </a:r>
            <a:r>
              <a:rPr lang="en-US" altLang="zh-TW" sz="30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, </a:t>
            </a:r>
            <a:r>
              <a:rPr lang="zh-TW" altLang="en-US" sz="30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留心</a:t>
            </a:r>
            <a:r>
              <a:rPr lang="en-US" altLang="zh-TW" sz="30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, </a:t>
            </a:r>
            <a:r>
              <a:rPr lang="zh-TW" altLang="en-US" sz="30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在意</a:t>
            </a:r>
            <a:r>
              <a:rPr lang="en-US" altLang="zh-TW" sz="30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9637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要留心軟弱的肢體</a:t>
            </a: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要學習彼此欣賞和接納</a:t>
            </a: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不</a:t>
            </a:r>
            <a:r>
              <a:rPr lang="zh-TW" altLang="en-US" sz="4500" b="1" dirty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是比較，而是如何配</a:t>
            </a: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搭</a:t>
            </a: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達</a:t>
            </a:r>
            <a:r>
              <a:rPr lang="zh-TW" altLang="en-US" sz="4500" b="1" dirty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成肢體在一體中的正確運作模式：</a:t>
            </a:r>
            <a:r>
              <a:rPr lang="zh-TW" altLang="en-US" sz="4500" b="1" dirty="0">
                <a:solidFill>
                  <a:srgbClr val="FF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肢體存在為身體</a:t>
            </a:r>
            <a:endParaRPr lang="en-US" altLang="zh-TW" sz="4500" b="1" dirty="0">
              <a:solidFill>
                <a:srgbClr val="FF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TW" sz="4500" b="1" dirty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63275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哥林多前書</a:t>
            </a:r>
            <a:r>
              <a:rPr lang="en-US" altLang="zh-TW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12:31-13:8</a:t>
            </a: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談及恩賜時，特別聲明使用恩賜背後的原則：更大的恩賜「愛」</a:t>
            </a: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不是按章工作：只做事而不理會人</a:t>
            </a: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不是自我發揮：只求做好</a:t>
            </a:r>
            <a:r>
              <a:rPr lang="zh-TW" altLang="en-US" sz="4500" b="1" dirty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自</a:t>
            </a: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己，完成忠心</a:t>
            </a: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注意「愛的詩章」不是談婚論嫁，是肢體生活中恩賜配搭的質素</a:t>
            </a: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「神的慈悲勸你們」是愛中被鼓勵，不是在壓力下被迫去改變 </a:t>
            </a:r>
            <a:r>
              <a:rPr lang="en-US" altLang="zh-TW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(</a:t>
            </a: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要甘心</a:t>
            </a:r>
            <a:r>
              <a:rPr lang="en-US" altLang="zh-TW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38954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羅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馬書</a:t>
            </a:r>
            <a:r>
              <a:rPr lang="en-CA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12:9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zh-TW" altLang="en-US" sz="4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愛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人不可虛假；</a:t>
            </a:r>
            <a:r>
              <a:rPr lang="zh-TW" altLang="en-US" sz="45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惡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要厭惡，</a:t>
            </a:r>
            <a:r>
              <a:rPr lang="zh-TW" altLang="en-US" sz="45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善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要親近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TW" altLang="en-US" sz="4500" b="1" dirty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愛要</a:t>
            </a: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合乎真</a:t>
            </a:r>
            <a:r>
              <a:rPr lang="zh-TW" altLang="en-US" sz="4500" b="1" dirty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理，擇善棄</a:t>
            </a: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惡</a:t>
            </a:r>
            <a:r>
              <a:rPr lang="zh-TW" altLang="en-US" sz="4500" b="1" dirty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，</a:t>
            </a: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非</a:t>
            </a:r>
            <a:r>
              <a:rPr lang="zh-TW" altLang="en-US" sz="4500" b="1" dirty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容</a:t>
            </a: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縱</a:t>
            </a: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457200" indent="-4572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愛的目標是促</a:t>
            </a:r>
            <a:r>
              <a:rPr lang="zh-TW" altLang="en-US" sz="4500" b="1" dirty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進成</a:t>
            </a: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長，不是單為維繫關係</a:t>
            </a: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457200" indent="-4572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Times New Roman" panose="02020603050405020304" pitchFamily="18" charset="0"/>
              </a:rPr>
              <a:t>要愛人，先要懂得愛自己（健康的愛）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851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57015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羅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馬書</a:t>
            </a:r>
            <a:r>
              <a:rPr lang="en-CA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12:10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CA" sz="4500" b="1" baseline="30000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</a:t>
            </a:r>
            <a:r>
              <a:rPr lang="zh-TW" altLang="en-US" sz="45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愛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弟兄，要</a:t>
            </a:r>
            <a:r>
              <a:rPr lang="zh-TW" altLang="en-US" sz="45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彼此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親熱；恭敬人，要</a:t>
            </a:r>
            <a:r>
              <a:rPr lang="zh-TW" altLang="en-US" sz="45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彼此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推讓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517525" lvl="0" indent="-517525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活祭是要被神使用，榮神益人</a:t>
            </a:r>
            <a:endParaRPr lang="en-US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517525" lvl="0" indent="-517525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要成為活祭必先自己被模造，以致能被神使用 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有恩賜無品格也難被神使用建立人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endParaRPr lang="en-US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517525" indent="-517525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此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在屬靈群體互動中不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斷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循環地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被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建造和建立別人，結出屬靈品格果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子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06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57015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1963" indent="-461963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神拯救了我們，便要以生命和生活作活祭</a:t>
            </a: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461963" indent="-461963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藉容讓聖靈改變心思意念，去舊營新</a:t>
            </a: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461963" indent="-461963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個人成長重</a:t>
            </a:r>
            <a:r>
              <a:rPr lang="zh-TW" altLang="en-US" sz="4500" b="1" dirty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要</a:t>
            </a: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，但過</a:t>
            </a:r>
            <a:r>
              <a:rPr lang="zh-TW" altLang="en-US" sz="4500" b="1" dirty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程中不能沒有群體</a:t>
            </a:r>
            <a:endParaRPr lang="en-US" altLang="zh-TW" sz="4500" b="1" dirty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461963" indent="-461963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神造我們各人都有不同素質，所以也會有不同的屬靈操練愛好</a:t>
            </a: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461963" indent="-461963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神賜各人不同恩賜，讓人藉恩賜彼此建立</a:t>
            </a: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461963" indent="-461963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各人雖有不同，分歧或許會帶來衝突，卻不應帶來分裂（處理過程憑愛建立品格）</a:t>
            </a: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461963" indent="-461963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在聖靈帶領之下，追求合一，品格被模造</a:t>
            </a: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9586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541922"/>
            <a:ext cx="11034944" cy="6117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en-US" altLang="zh-TW" sz="4500" b="1" baseline="30000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愛是恆久忍耐，又有恩慈；愛是不嫉妒；愛是不自誇，不張狂，</a:t>
            </a:r>
            <a:r>
              <a:rPr lang="en-US" altLang="zh-TW" sz="4500" b="1" baseline="30000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不做害羞的事，不求自己的益處，不輕易發怒，不計算人的惡，</a:t>
            </a:r>
            <a:r>
              <a:rPr lang="en-US" altLang="zh-TW" sz="4500" b="1" baseline="30000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不喜歡不義，只喜歡真理；</a:t>
            </a:r>
            <a:r>
              <a:rPr lang="en-US" altLang="zh-TW" sz="4500" b="1" baseline="30000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7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凡事包容，凡事相信，凡事盼望，凡事忍耐。</a:t>
            </a:r>
            <a:r>
              <a:rPr lang="en-US" altLang="zh-TW" sz="4500" b="1" baseline="30000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8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愛是永不止息。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哥林多前書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13:4-8)</a:t>
            </a:r>
          </a:p>
          <a:p>
            <a:pPr>
              <a:lnSpc>
                <a:spcPct val="90000"/>
              </a:lnSpc>
            </a:pPr>
            <a:endParaRPr lang="en-US" altLang="zh-TW" sz="3000" b="1" dirty="0">
              <a:solidFill>
                <a:srgbClr val="DDDDDD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TW" altLang="en-US" sz="45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這是談及肢體生活中使用恩賜時要注意的，即是配搭事奉遇到分歧衝突時當如何處理</a:t>
            </a:r>
            <a:endParaRPr lang="en-US" altLang="zh-TW" sz="4500" b="1" dirty="0" smtClean="0">
              <a:solidFill>
                <a:srgbClr val="0070C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TW" altLang="en-US" sz="45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過程中被改變結出品格果子，與世界不同</a:t>
            </a:r>
            <a:endParaRPr lang="en-US" altLang="zh-TW" sz="4500" b="1" dirty="0">
              <a:solidFill>
                <a:srgbClr val="0070C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168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541922"/>
            <a:ext cx="11034944" cy="6324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en-US" altLang="zh-TW" sz="4500" b="1" baseline="30000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愛是恆久忍耐，又有恩慈；愛是不嫉妒；愛是不自誇，不張狂，</a:t>
            </a:r>
            <a:r>
              <a:rPr lang="en-US" altLang="zh-TW" sz="4500" b="1" baseline="30000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不做害羞的事，不求自己的益處，不輕易發怒，不計算人的惡，</a:t>
            </a:r>
            <a:r>
              <a:rPr lang="en-US" altLang="zh-TW" sz="4500" b="1" baseline="30000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不喜歡不義，只喜歡真理；</a:t>
            </a:r>
            <a:r>
              <a:rPr lang="en-US" altLang="zh-TW" sz="4500" b="1" baseline="30000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7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凡事包容，凡事相信，凡事盼望，凡事忍耐。</a:t>
            </a:r>
            <a:r>
              <a:rPr lang="en-US" altLang="zh-TW" sz="4500" b="1" baseline="30000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8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愛是永不止息。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哥林多前書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13:4-8)</a:t>
            </a:r>
          </a:p>
          <a:p>
            <a:pPr>
              <a:lnSpc>
                <a:spcPct val="90000"/>
              </a:lnSpc>
            </a:pPr>
            <a:endParaRPr lang="en-US" altLang="zh-TW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默想：神藉這經文提醒自己</a:t>
            </a:r>
            <a:endParaRPr lang="en-US" altLang="zh-TW" sz="4500" b="1" dirty="0" smtClean="0">
              <a:solidFill>
                <a:srgbClr val="FF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對某人的態度和方法當作甚麼攺變？</a:t>
            </a:r>
            <a:endParaRPr lang="zh-TW" altLang="en-US" sz="4500" b="1" dirty="0">
              <a:solidFill>
                <a:srgbClr val="FF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r">
              <a:lnSpc>
                <a:spcPct val="90000"/>
              </a:lnSpc>
            </a:pPr>
            <a:r>
              <a:rPr lang="en-US" altLang="zh-TW" sz="4500" b="1" dirty="0" smtClean="0">
                <a:solidFill>
                  <a:srgbClr val="DDDDDD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</a:t>
            </a:r>
            <a:endParaRPr lang="en-US" altLang="zh-TW" sz="4500" b="1" dirty="0">
              <a:solidFill>
                <a:srgbClr val="DDDDDD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244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editation Music 3 minut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402213" y="6391550"/>
            <a:ext cx="406400" cy="406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7049" y="541922"/>
            <a:ext cx="11034944" cy="57015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en-US" altLang="zh-TW" sz="4500" b="1" baseline="30000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愛是恆久忍耐，又有恩慈；愛是不嫉妒；愛是不自誇，不張狂，</a:t>
            </a:r>
            <a:r>
              <a:rPr lang="en-US" altLang="zh-TW" sz="4500" b="1" baseline="30000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不做害羞的事，不求自己的益處，不輕易發怒，不計算人的惡，</a:t>
            </a:r>
            <a:r>
              <a:rPr lang="en-US" altLang="zh-TW" sz="4500" b="1" baseline="30000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不喜歡不義，只喜歡真理；</a:t>
            </a:r>
            <a:r>
              <a:rPr lang="en-US" altLang="zh-TW" sz="4500" b="1" baseline="30000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7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凡事包容，凡事相信，凡事盼望，凡事忍耐。</a:t>
            </a:r>
            <a:r>
              <a:rPr lang="en-US" altLang="zh-TW" sz="4500" b="1" baseline="30000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8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愛是永不止息。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哥林多前書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13:4-8)</a:t>
            </a:r>
          </a:p>
          <a:p>
            <a:pPr>
              <a:lnSpc>
                <a:spcPct val="90000"/>
              </a:lnSpc>
            </a:pPr>
            <a:endParaRPr lang="en-US" altLang="zh-TW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默想：神藉這經文提醒自己</a:t>
            </a:r>
            <a:endParaRPr lang="en-US" altLang="zh-TW" sz="4500" b="1" dirty="0" smtClean="0">
              <a:solidFill>
                <a:srgbClr val="FF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對某人的態度和方法當作甚麼改變？</a:t>
            </a:r>
            <a:endParaRPr lang="en-US" altLang="zh-TW" sz="4500" b="1" dirty="0">
              <a:solidFill>
                <a:srgbClr val="DDDDDD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34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2000"/>
    </mc:Choice>
    <mc:Fallback xmlns="">
      <p:transition spd="slow" advTm="19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14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53061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個人操練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祈禱筆（找一個安靜的環境和時間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筆錄與神實時的對話）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「天父，感謝祢賜我一個屬靈群體，為要促進彼此成長。回想起這幾年。。。」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en-US" sz="48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35004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263630"/>
            <a:ext cx="11034944" cy="6324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小組分享：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請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分享自己的品格被建造的一次經歷。（向神感恩，向人謝恩）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愛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需要時間和關係去營造；我們可以實際做甚麼去提升彼此的關係？（一起計劃，一起行動，一起經歷，一起成長）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信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徒群體常會把屬靈元素與生活分隔（在教會談信仰，離開教會談生活）；在我們這個屬靈群體互動中，可以如何把信仰生活化，生活信仰化？</a:t>
            </a:r>
            <a:r>
              <a:rPr 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 </a:t>
            </a:r>
            <a:endParaRPr lang="en-US" sz="4500" b="1" i="1" dirty="0">
              <a:solidFill>
                <a:srgbClr val="0070C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90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541922"/>
            <a:ext cx="11034944" cy="6386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祈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禱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筆</a:t>
            </a:r>
            <a:endParaRPr lang="en-US" altLang="zh-HK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514350" indent="-514350" algn="just">
              <a:lnSpc>
                <a:spcPct val="900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「天父，多謝祢的拯救。回想起我信耶穌。。。」</a:t>
            </a:r>
            <a:endParaRPr lang="en-US" altLang="zh-HK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514350" indent="-514350" algn="just">
              <a:lnSpc>
                <a:spcPct val="900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zh-HK" altLang="en-US" sz="4500" b="1" dirty="0">
                <a:solidFill>
                  <a:srgbClr val="0070C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「天父，多謝祢賜下聖經和聖靈；我明白祢要我不效法這個世界，只要心意更新而變化。我知道在我的。。。」</a:t>
            </a:r>
            <a:endParaRPr lang="en-US" sz="4500" b="1" dirty="0">
              <a:solidFill>
                <a:srgbClr val="0070C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514350" indent="-51435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「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天父，感謝祢賜我一個屬靈群體，為要促進彼此成長。回想起這幾年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。。。」</a:t>
            </a:r>
            <a:endParaRPr lang="en-US" altLang="zh-HK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r">
              <a:lnSpc>
                <a:spcPct val="90000"/>
              </a:lnSpc>
              <a:spcAft>
                <a:spcPts val="2400"/>
              </a:spcAft>
            </a:pPr>
            <a:r>
              <a:rPr lang="en-US" altLang="zh-TW" sz="4500" b="1" dirty="0" smtClean="0">
                <a:solidFill>
                  <a:srgbClr val="DDDDDD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</a:t>
            </a:r>
            <a:endParaRPr lang="en-US" altLang="zh-TW" sz="4500" b="1" dirty="0">
              <a:solidFill>
                <a:srgbClr val="DDDDDD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07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77049" y="541922"/>
            <a:ext cx="11034944" cy="5763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祈禱筆</a:t>
            </a:r>
            <a:endParaRPr lang="en-US" altLang="zh-HK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514350" indent="-514350" algn="just">
              <a:lnSpc>
                <a:spcPct val="900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「天父，多謝祢的拯救。回想起我信耶穌。。。」</a:t>
            </a:r>
            <a:endParaRPr lang="en-US" altLang="zh-HK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514350" indent="-514350" algn="just">
              <a:lnSpc>
                <a:spcPct val="900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zh-HK" altLang="en-US" sz="4500" b="1" dirty="0">
                <a:solidFill>
                  <a:srgbClr val="0070C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「天父，多謝祢賜下聖經和聖靈；我明白祢要我不效法這個世界，只要心意更新而變化。我知道在我的。。。」</a:t>
            </a:r>
            <a:endParaRPr lang="en-US" sz="4500" b="1" dirty="0">
              <a:solidFill>
                <a:srgbClr val="0070C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514350" indent="-514350" algn="just">
              <a:lnSpc>
                <a:spcPct val="900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「天父，感謝祢賜我一個屬靈群體，為要促進彼此成長。回想起這幾年。。。」</a:t>
            </a:r>
            <a:endParaRPr lang="en-US" altLang="zh-TW" sz="4500" b="1" dirty="0">
              <a:solidFill>
                <a:srgbClr val="DDDDDD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3" name="Meditation Music 10 minutes Mirror in Mirror by Arvo Pär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389051" y="63050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880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0000"/>
    </mc:Choice>
    <mc:Fallback xmlns="">
      <p:transition spd="slow" advTm="6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59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8776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263630"/>
            <a:ext cx="11034944" cy="6324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小組</a:t>
            </a:r>
            <a:r>
              <a:rPr lang="zh-HK" altLang="en-US" sz="4500" b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分</a:t>
            </a:r>
            <a:r>
              <a:rPr lang="zh-HK" altLang="en-US" sz="4500" b="1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享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請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分享自己的品格被建造的一次經歷。（向神感恩，向人謝恩）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愛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需要時間和關係去營造；我們可以實際做甚麼去提升彼此的關係？（一起計劃，一起行動，一起經歷，一起成長）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信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徒群體常會把屬靈元素與生活分隔（在教會談信仰，離開教會談生活）；在我們這個屬靈群體互動中，可以如何把信仰生活化，生活信仰化？</a:t>
            </a:r>
            <a:r>
              <a:rPr 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 </a:t>
            </a:r>
            <a:endParaRPr lang="en-US" sz="4500" b="1" i="1" dirty="0">
              <a:solidFill>
                <a:srgbClr val="0070C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9207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1_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</TotalTime>
  <Words>2164</Words>
  <Application>Microsoft Office PowerPoint</Application>
  <PresentationFormat>Widescreen</PresentationFormat>
  <Paragraphs>134</Paragraphs>
  <Slides>25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DFKai-SB</vt:lpstr>
      <vt:lpstr>新細明體</vt:lpstr>
      <vt:lpstr>Arial</vt:lpstr>
      <vt:lpstr>Arial Narrow</vt:lpstr>
      <vt:lpstr>Corbel</vt:lpstr>
      <vt:lpstr>Times New Roman</vt:lpstr>
      <vt:lpstr>Wingdings</vt:lpstr>
      <vt:lpstr>Basis</vt:lpstr>
      <vt:lpstr>1_Basis</vt:lpstr>
      <vt:lpstr>【齊委身，獻活祭】 交際  羅馬書12:3-5, 9-10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齊委身，獻活祭：活祭  羅馬書12:1</dc:title>
  <dc:creator>Microsoft account</dc:creator>
  <cp:lastModifiedBy>Microsoft account</cp:lastModifiedBy>
  <cp:revision>35</cp:revision>
  <dcterms:created xsi:type="dcterms:W3CDTF">2024-05-17T00:05:26Z</dcterms:created>
  <dcterms:modified xsi:type="dcterms:W3CDTF">2024-05-20T12:27:05Z</dcterms:modified>
</cp:coreProperties>
</file>